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21/02/2024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8002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21/02/2024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6615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21/02/2024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320364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21/02/2024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71332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765C71-1FAD-4835-A973-9DC5A6BBB68F}" type="datetimeFigureOut">
              <a:rPr lang="en-GB" smtClean="0"/>
              <a:t>21/02/2024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1960400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1765C71-1FAD-4835-A973-9DC5A6BBB68F}" type="datetimeFigureOut">
              <a:rPr lang="en-GB" smtClean="0"/>
              <a:t>21/02/2024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381510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1765C71-1FAD-4835-A973-9DC5A6BBB68F}" type="datetimeFigureOut">
              <a:rPr lang="en-GB" smtClean="0"/>
              <a:t>21/02/2024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820444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1765C71-1FAD-4835-A973-9DC5A6BBB68F}" type="datetimeFigureOut">
              <a:rPr lang="en-GB" smtClean="0"/>
              <a:t>21/02/2024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07766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65C71-1FAD-4835-A973-9DC5A6BBB68F}" type="datetimeFigureOut">
              <a:rPr lang="en-GB" smtClean="0"/>
              <a:t>21/02/2024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178477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765C71-1FAD-4835-A973-9DC5A6BBB68F}" type="datetimeFigureOut">
              <a:rPr lang="en-GB" smtClean="0"/>
              <a:t>21/02/2024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325298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765C71-1FAD-4835-A973-9DC5A6BBB68F}" type="datetimeFigureOut">
              <a:rPr lang="en-GB" smtClean="0"/>
              <a:t>21/02/2024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306254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65C71-1FAD-4835-A973-9DC5A6BBB68F}" type="datetimeFigureOut">
              <a:rPr lang="en-GB" smtClean="0"/>
              <a:t>21/02/2024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54BC3-E5C5-495F-A909-BB9FEB3506BC}" type="slidenum">
              <a:rPr lang="en-GB" smtClean="0"/>
              <a:t>‹#›</a:t>
            </a:fld>
            <a:endParaRPr lang="en-GB"/>
          </a:p>
        </p:txBody>
      </p:sp>
    </p:spTree>
    <p:extLst>
      <p:ext uri="{BB962C8B-B14F-4D97-AF65-F5344CB8AC3E}">
        <p14:creationId xmlns:p14="http://schemas.microsoft.com/office/powerpoint/2010/main" val="3613263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42221" y="198427"/>
            <a:ext cx="3638745" cy="1969770"/>
          </a:xfrm>
          <a:prstGeom prst="rect">
            <a:avLst/>
          </a:prstGeom>
          <a:noFill/>
          <a:ln w="28575">
            <a:solidFill>
              <a:srgbClr val="002060"/>
            </a:solidFill>
          </a:ln>
        </p:spPr>
        <p:txBody>
          <a:bodyPr wrap="square" rtlCol="0">
            <a:spAutoFit/>
          </a:bodyPr>
          <a:lstStyle/>
          <a:p>
            <a:r>
              <a:rPr lang="en-GB" sz="2400" dirty="0">
                <a:solidFill>
                  <a:srgbClr val="0070C0"/>
                </a:solidFill>
                <a:latin typeface="AR BLANCA" panose="02000000000000000000" pitchFamily="2" charset="0"/>
              </a:rPr>
              <a:t>Topic – </a:t>
            </a:r>
            <a:r>
              <a:rPr lang="en-GB" sz="2000" dirty="0" smtClean="0">
                <a:solidFill>
                  <a:srgbClr val="0070C0"/>
                </a:solidFill>
                <a:latin typeface="AR BLANCA" panose="02000000000000000000" pitchFamily="2" charset="0"/>
              </a:rPr>
              <a:t>UK Study</a:t>
            </a:r>
          </a:p>
          <a:p>
            <a:r>
              <a:rPr lang="en-GB" sz="1400" dirty="0" smtClean="0">
                <a:latin typeface="Times New Roman" panose="02020603050405020304" pitchFamily="18" charset="0"/>
                <a:cs typeface="Times New Roman" panose="02020603050405020304" pitchFamily="18" charset="0"/>
              </a:rPr>
              <a:t>We will r</a:t>
            </a:r>
            <a:r>
              <a:rPr lang="en-GB" sz="1400" dirty="0" smtClean="0">
                <a:latin typeface="Calibri" panose="020F0502020204030204" pitchFamily="34" charset="0"/>
                <a:ea typeface="Calibri" panose="020F0502020204030204" pitchFamily="34" charset="0"/>
              </a:rPr>
              <a:t>ecognise </a:t>
            </a:r>
            <a:r>
              <a:rPr lang="en-GB" sz="1400" dirty="0">
                <a:latin typeface="Calibri" panose="020F0502020204030204" pitchFamily="34" charset="0"/>
                <a:ea typeface="Calibri" panose="020F0502020204030204" pitchFamily="34" charset="0"/>
              </a:rPr>
              <a:t>how London has changed over time as well as the UK as a whole</a:t>
            </a:r>
            <a:r>
              <a:rPr lang="en-GB" sz="1400" dirty="0" smtClean="0">
                <a:latin typeface="Times New Roman" panose="02020603050405020304" pitchFamily="18" charset="0"/>
                <a:cs typeface="Times New Roman" panose="02020603050405020304" pitchFamily="18" charset="0"/>
              </a:rPr>
              <a:t> .</a:t>
            </a:r>
          </a:p>
          <a:p>
            <a:r>
              <a:rPr lang="en-GB" sz="1400" dirty="0">
                <a:latin typeface="Calibri" panose="020F0502020204030204" pitchFamily="34" charset="0"/>
                <a:ea typeface="Calibri" panose="020F0502020204030204" pitchFamily="34" charset="0"/>
              </a:rPr>
              <a:t>Name countries and cities of the UK, name and locate main rivers and seas, name and locate some counties, name and locate areas of high ground and recognise how they are represented on a </a:t>
            </a:r>
            <a:r>
              <a:rPr lang="en-GB" sz="1400" dirty="0" smtClean="0">
                <a:latin typeface="Calibri" panose="020F0502020204030204" pitchFamily="34" charset="0"/>
                <a:ea typeface="Calibri" panose="020F0502020204030204" pitchFamily="34" charset="0"/>
              </a:rPr>
              <a:t>map.</a:t>
            </a:r>
            <a:endParaRPr lang="en-GB" sz="14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319547" y="395161"/>
            <a:ext cx="3785692" cy="2400657"/>
          </a:xfrm>
          <a:prstGeom prst="rect">
            <a:avLst/>
          </a:prstGeom>
          <a:noFill/>
          <a:ln w="28575">
            <a:solidFill>
              <a:srgbClr val="002060"/>
            </a:solidFill>
          </a:ln>
        </p:spPr>
        <p:txBody>
          <a:bodyPr wrap="square" rtlCol="0">
            <a:spAutoFit/>
          </a:bodyPr>
          <a:lstStyle/>
          <a:p>
            <a:r>
              <a:rPr lang="en-GB" sz="2000" dirty="0">
                <a:solidFill>
                  <a:srgbClr val="0070C0"/>
                </a:solidFill>
                <a:latin typeface="AR BLANCA" panose="02000000000000000000" pitchFamily="2" charset="0"/>
              </a:rPr>
              <a:t>Literacy</a:t>
            </a:r>
            <a:r>
              <a:rPr lang="en-GB" sz="1400" dirty="0">
                <a:solidFill>
                  <a:srgbClr val="0070C0"/>
                </a:solidFill>
                <a:latin typeface="AR BLANCA" panose="02000000000000000000" pitchFamily="2" charset="0"/>
              </a:rPr>
              <a:t>  </a:t>
            </a:r>
            <a:r>
              <a:rPr lang="en-GB" sz="1400" dirty="0">
                <a:latin typeface="Times New Roman" panose="02020603050405020304" pitchFamily="18" charset="0"/>
                <a:cs typeface="Times New Roman" panose="02020603050405020304" pitchFamily="18" charset="0"/>
              </a:rPr>
              <a:t>National curriculum </a:t>
            </a:r>
            <a:endParaRPr lang="en-GB" sz="1400" dirty="0" smtClean="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endParaRPr lang="en-GB" sz="1400" dirty="0" smtClean="0"/>
          </a:p>
          <a:p>
            <a:endParaRPr lang="en-GB" sz="1400" dirty="0"/>
          </a:p>
          <a:p>
            <a:endParaRPr lang="en-GB" sz="1400" dirty="0" smtClean="0"/>
          </a:p>
          <a:p>
            <a:endParaRPr lang="en-GB" sz="1400" dirty="0" smtClean="0"/>
          </a:p>
          <a:p>
            <a:r>
              <a:rPr lang="en-GB" sz="1400" dirty="0" smtClean="0"/>
              <a:t>Text – The Mysteries of Harris Burdick, writing to inform - diary.</a:t>
            </a:r>
          </a:p>
          <a:p>
            <a:r>
              <a:rPr lang="en-GB" sz="1400" dirty="0" smtClean="0">
                <a:latin typeface="Times New Roman" panose="02020603050405020304" pitchFamily="18" charset="0"/>
                <a:cs typeface="Times New Roman" panose="02020603050405020304" pitchFamily="18" charset="0"/>
              </a:rPr>
              <a:t>Text – Flotsam, </a:t>
            </a:r>
            <a:r>
              <a:rPr lang="en-GB" sz="1400" dirty="0" smtClean="0">
                <a:latin typeface="Times New Roman" panose="02020603050405020304" pitchFamily="18" charset="0"/>
                <a:cs typeface="Times New Roman" panose="02020603050405020304" pitchFamily="18" charset="0"/>
              </a:rPr>
              <a:t>letters and </a:t>
            </a:r>
            <a:r>
              <a:rPr lang="en-GB" sz="1400" smtClean="0">
                <a:latin typeface="Times New Roman" panose="02020603050405020304" pitchFamily="18" charset="0"/>
                <a:cs typeface="Times New Roman" panose="02020603050405020304" pitchFamily="18" charset="0"/>
              </a:rPr>
              <a:t>non-chronological reports</a:t>
            </a:r>
            <a:r>
              <a:rPr lang="en-GB" sz="1400" smtClean="0">
                <a:latin typeface="Times New Roman" panose="02020603050405020304" pitchFamily="18" charset="0"/>
                <a:cs typeface="Times New Roman" panose="02020603050405020304" pitchFamily="18" charset="0"/>
              </a:rPr>
              <a:t>.</a:t>
            </a:r>
            <a:endParaRPr lang="en-GB" sz="1400" dirty="0" smtClean="0">
              <a:latin typeface="Times New Roman" panose="02020603050405020304" pitchFamily="18" charset="0"/>
              <a:cs typeface="Times New Roman" panose="02020603050405020304" pitchFamily="18" charset="0"/>
            </a:endParaRPr>
          </a:p>
        </p:txBody>
      </p:sp>
      <p:sp>
        <p:nvSpPr>
          <p:cNvPr id="8" name="TextBox 7"/>
          <p:cNvSpPr txBox="1"/>
          <p:nvPr/>
        </p:nvSpPr>
        <p:spPr>
          <a:xfrm>
            <a:off x="298560" y="2748045"/>
            <a:ext cx="3827667" cy="1477328"/>
          </a:xfrm>
          <a:prstGeom prst="rect">
            <a:avLst/>
          </a:prstGeom>
          <a:noFill/>
          <a:ln w="28575">
            <a:solidFill>
              <a:srgbClr val="002060"/>
            </a:solidFill>
          </a:ln>
        </p:spPr>
        <p:txBody>
          <a:bodyPr wrap="square" rtlCol="0">
            <a:spAutoFit/>
          </a:bodyPr>
          <a:lstStyle/>
          <a:p>
            <a:r>
              <a:rPr lang="en-GB" sz="2000" dirty="0">
                <a:solidFill>
                  <a:srgbClr val="0070C0"/>
                </a:solidFill>
                <a:latin typeface="AR BLANCA" panose="02000000000000000000" pitchFamily="2" charset="0"/>
              </a:rPr>
              <a:t>Numeracy </a:t>
            </a:r>
            <a:r>
              <a:rPr lang="en-GB" sz="1400" dirty="0">
                <a:cs typeface="Times New Roman" panose="02020603050405020304" pitchFamily="18" charset="0"/>
              </a:rPr>
              <a:t>National Curriculum </a:t>
            </a:r>
          </a:p>
          <a:p>
            <a:r>
              <a:rPr lang="en-GB" sz="1400" dirty="0" smtClean="0">
                <a:cs typeface="Times New Roman" panose="02020603050405020304" pitchFamily="18" charset="0"/>
              </a:rPr>
              <a:t>Yr2 –</a:t>
            </a:r>
            <a:r>
              <a:rPr lang="en-GB" sz="1400" dirty="0"/>
              <a:t>money, multiplication and division, length and height, mass, capacity and </a:t>
            </a:r>
            <a:r>
              <a:rPr lang="en-GB" sz="1400" dirty="0" smtClean="0"/>
              <a:t>temperature</a:t>
            </a:r>
          </a:p>
          <a:p>
            <a:endParaRPr lang="en-GB" sz="1400" dirty="0" smtClean="0"/>
          </a:p>
          <a:p>
            <a:r>
              <a:rPr lang="en-GB" sz="1400" dirty="0" smtClean="0">
                <a:latin typeface="Times New Roman" panose="02020603050405020304" pitchFamily="18" charset="0"/>
                <a:cs typeface="Times New Roman" panose="02020603050405020304" pitchFamily="18" charset="0"/>
              </a:rPr>
              <a:t>Yr3 – </a:t>
            </a:r>
            <a:r>
              <a:rPr lang="en-GB" sz="1400" dirty="0"/>
              <a:t>multiplication and division (2 digit by 1 digit), fractions, mass, capacity</a:t>
            </a:r>
            <a:endParaRPr lang="en-GB" sz="1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4206303" y="4849754"/>
            <a:ext cx="3894286" cy="1477328"/>
          </a:xfrm>
          <a:prstGeom prst="rect">
            <a:avLst/>
          </a:prstGeom>
          <a:noFill/>
          <a:ln w="28575">
            <a:solidFill>
              <a:srgbClr val="002060"/>
            </a:solidFill>
          </a:ln>
        </p:spPr>
        <p:txBody>
          <a:bodyPr wrap="square" rtlCol="0">
            <a:spAutoFit/>
          </a:bodyPr>
          <a:lstStyle/>
          <a:p>
            <a:r>
              <a:rPr lang="en-GB" sz="2000" dirty="0">
                <a:solidFill>
                  <a:srgbClr val="0070C0"/>
                </a:solidFill>
                <a:latin typeface="AR BLANCA" panose="02000000000000000000" pitchFamily="2" charset="0"/>
              </a:rPr>
              <a:t>Science – </a:t>
            </a:r>
            <a:r>
              <a:rPr lang="en-GB" sz="2000" dirty="0" smtClean="0">
                <a:solidFill>
                  <a:srgbClr val="0070C0"/>
                </a:solidFill>
                <a:latin typeface="AR BLANCA" panose="02000000000000000000" pitchFamily="2" charset="0"/>
              </a:rPr>
              <a:t>Use of Everyday Objects  </a:t>
            </a:r>
            <a:endParaRPr lang="en-GB" sz="2000" dirty="0">
              <a:solidFill>
                <a:srgbClr val="0070C0"/>
              </a:solidFill>
              <a:latin typeface="AR BLANCA" panose="02000000000000000000" pitchFamily="2" charset="0"/>
            </a:endParaRPr>
          </a:p>
          <a:p>
            <a:r>
              <a:rPr lang="en-GB" sz="1400" dirty="0" smtClean="0"/>
              <a:t> We will explore and carry out experiments to discover useful properties of materials including absorbency and flexibility</a:t>
            </a:r>
            <a:r>
              <a:rPr lang="en-GB" sz="1400" dirty="0" smtClean="0">
                <a:cs typeface="Times New Roman" panose="02020603050405020304" pitchFamily="18" charset="0"/>
              </a:rPr>
              <a:t>.</a:t>
            </a:r>
          </a:p>
          <a:p>
            <a:r>
              <a:rPr lang="en-GB" sz="1400" dirty="0" smtClean="0">
                <a:cs typeface="Times New Roman" panose="02020603050405020304" pitchFamily="18" charset="0"/>
              </a:rPr>
              <a:t>Discover the inventors John McAdam </a:t>
            </a:r>
            <a:r>
              <a:rPr lang="en-GB" sz="1400" smtClean="0">
                <a:cs typeface="Times New Roman" panose="02020603050405020304" pitchFamily="18" charset="0"/>
              </a:rPr>
              <a:t>and Kiara </a:t>
            </a:r>
            <a:r>
              <a:rPr lang="en-GB" sz="1400" dirty="0" err="1" smtClean="0">
                <a:cs typeface="Times New Roman" panose="02020603050405020304" pitchFamily="18" charset="0"/>
              </a:rPr>
              <a:t>Nirghin</a:t>
            </a:r>
            <a:r>
              <a:rPr lang="en-GB" sz="1400" dirty="0" smtClean="0">
                <a:cs typeface="Times New Roman" panose="02020603050405020304" pitchFamily="18" charset="0"/>
              </a:rPr>
              <a:t>.</a:t>
            </a:r>
          </a:p>
        </p:txBody>
      </p:sp>
      <p:sp>
        <p:nvSpPr>
          <p:cNvPr id="10" name="TextBox 9"/>
          <p:cNvSpPr txBox="1"/>
          <p:nvPr/>
        </p:nvSpPr>
        <p:spPr>
          <a:xfrm>
            <a:off x="301929" y="4362970"/>
            <a:ext cx="3803310" cy="1046440"/>
          </a:xfrm>
          <a:prstGeom prst="rect">
            <a:avLst/>
          </a:prstGeom>
          <a:noFill/>
          <a:ln w="28575">
            <a:solidFill>
              <a:srgbClr val="002060"/>
            </a:solidFill>
          </a:ln>
        </p:spPr>
        <p:txBody>
          <a:bodyPr wrap="square" rtlCol="0">
            <a:spAutoFit/>
          </a:bodyPr>
          <a:lstStyle/>
          <a:p>
            <a:r>
              <a:rPr lang="en-GB" sz="2000" dirty="0">
                <a:solidFill>
                  <a:srgbClr val="0070C0"/>
                </a:solidFill>
                <a:latin typeface="AR BLANCA" panose="02000000000000000000" pitchFamily="2" charset="0"/>
              </a:rPr>
              <a:t>Art – </a:t>
            </a:r>
            <a:r>
              <a:rPr lang="en-GB" sz="2000" dirty="0" smtClean="0">
                <a:solidFill>
                  <a:srgbClr val="0070C0"/>
                </a:solidFill>
                <a:latin typeface="AR BLANCA" panose="02000000000000000000" pitchFamily="2" charset="0"/>
              </a:rPr>
              <a:t>Printing </a:t>
            </a:r>
          </a:p>
          <a:p>
            <a:r>
              <a:rPr lang="en-GB" sz="1400" dirty="0" smtClean="0">
                <a:latin typeface="Times New Roman" panose="02020603050405020304" pitchFamily="18" charset="0"/>
                <a:cs typeface="Times New Roman" panose="02020603050405020304" pitchFamily="18" charset="0"/>
              </a:rPr>
              <a:t>We will explore different printing techniques, including </a:t>
            </a:r>
            <a:r>
              <a:rPr lang="en-GB" sz="1400" dirty="0" err="1" smtClean="0">
                <a:latin typeface="Times New Roman" panose="02020603050405020304" pitchFamily="18" charset="0"/>
                <a:cs typeface="Times New Roman" panose="02020603050405020304" pitchFamily="18" charset="0"/>
              </a:rPr>
              <a:t>collagraph</a:t>
            </a:r>
            <a:r>
              <a:rPr lang="en-GB" sz="1400" dirty="0" smtClean="0">
                <a:latin typeface="Times New Roman" panose="02020603050405020304" pitchFamily="18" charset="0"/>
                <a:cs typeface="Times New Roman" panose="02020603050405020304" pitchFamily="18" charset="0"/>
              </a:rPr>
              <a:t>, mono, foam board and using everyday objects..</a:t>
            </a:r>
          </a:p>
        </p:txBody>
      </p:sp>
      <p:sp>
        <p:nvSpPr>
          <p:cNvPr id="11" name="TextBox 10"/>
          <p:cNvSpPr txBox="1"/>
          <p:nvPr/>
        </p:nvSpPr>
        <p:spPr>
          <a:xfrm>
            <a:off x="4345672" y="1164602"/>
            <a:ext cx="3615548" cy="937180"/>
          </a:xfrm>
          <a:prstGeom prst="rect">
            <a:avLst/>
          </a:prstGeom>
          <a:noFill/>
          <a:ln w="28575">
            <a:solidFill>
              <a:srgbClr val="002060"/>
            </a:solidFill>
          </a:ln>
        </p:spPr>
        <p:txBody>
          <a:bodyPr wrap="square" rtlCol="0">
            <a:spAutoFit/>
          </a:bodyPr>
          <a:lstStyle/>
          <a:p>
            <a:pPr>
              <a:lnSpc>
                <a:spcPct val="107000"/>
              </a:lnSpc>
              <a:spcAft>
                <a:spcPts val="800"/>
              </a:spcAft>
            </a:pPr>
            <a:r>
              <a:rPr lang="en-GB" sz="2400" dirty="0" smtClean="0">
                <a:solidFill>
                  <a:srgbClr val="0070C0"/>
                </a:solidFill>
                <a:latin typeface="AR BLANCA" panose="02000000000000000000" pitchFamily="2" charset="0"/>
              </a:rPr>
              <a:t>Music – </a:t>
            </a:r>
            <a:r>
              <a:rPr lang="en-GB" sz="1400" dirty="0" smtClean="0">
                <a:latin typeface="Calibri" panose="020F0502020204030204" pitchFamily="34" charset="0"/>
                <a:ea typeface="Calibri" panose="020F0502020204030204" pitchFamily="34" charset="0"/>
                <a:cs typeface="Calibri" panose="020F0502020204030204" pitchFamily="34" charset="0"/>
              </a:rPr>
              <a:t>Timbre , </a:t>
            </a:r>
            <a:r>
              <a:rPr lang="en-GB" sz="1400" dirty="0" smtClean="0">
                <a:latin typeface="Calibri" panose="020F0502020204030204" pitchFamily="34" charset="0"/>
                <a:ea typeface="Calibri" panose="020F0502020204030204" pitchFamily="34" charset="0"/>
              </a:rPr>
              <a:t>Body </a:t>
            </a:r>
            <a:r>
              <a:rPr lang="en-GB" sz="1400" dirty="0">
                <a:latin typeface="Calibri" panose="020F0502020204030204" pitchFamily="34" charset="0"/>
                <a:ea typeface="Calibri" panose="020F0502020204030204" pitchFamily="34" charset="0"/>
              </a:rPr>
              <a:t>percussion, exploring different sounds, compose and perform a body </a:t>
            </a:r>
            <a:r>
              <a:rPr lang="en-GB" sz="1400" dirty="0" smtClean="0">
                <a:latin typeface="Calibri" panose="020F0502020204030204" pitchFamily="34" charset="0"/>
                <a:ea typeface="Calibri" panose="020F0502020204030204" pitchFamily="34" charset="0"/>
              </a:rPr>
              <a:t>percussion</a:t>
            </a:r>
            <a:r>
              <a:rPr lang="en-GB" sz="1400" dirty="0" smtClean="0">
                <a:latin typeface="Times New Roman" panose="02020603050405020304" pitchFamily="18" charset="0"/>
                <a:cs typeface="Times New Roman" panose="02020603050405020304" pitchFamily="18" charset="0"/>
              </a:rPr>
              <a:t>.</a:t>
            </a:r>
            <a:endParaRPr lang="en-GB" sz="1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4361171" y="315087"/>
            <a:ext cx="3584551" cy="800219"/>
          </a:xfrm>
          <a:prstGeom prst="rect">
            <a:avLst/>
          </a:prstGeom>
          <a:noFill/>
          <a:ln w="28575">
            <a:solidFill>
              <a:schemeClr val="tx1">
                <a:lumMod val="75000"/>
                <a:lumOff val="25000"/>
              </a:schemeClr>
            </a:solidFill>
          </a:ln>
        </p:spPr>
        <p:txBody>
          <a:bodyPr wrap="square" rtlCol="0">
            <a:spAutoFit/>
          </a:bodyPr>
          <a:lstStyle/>
          <a:p>
            <a:r>
              <a:rPr lang="en-GB" b="1" dirty="0">
                <a:solidFill>
                  <a:srgbClr val="0070C0"/>
                </a:solidFill>
                <a:latin typeface="AR BLANCA" panose="02000000000000000000" pitchFamily="2" charset="0"/>
              </a:rPr>
              <a:t>R.E - </a:t>
            </a:r>
            <a:r>
              <a:rPr lang="en-GB" b="1" dirty="0" smtClean="0">
                <a:solidFill>
                  <a:srgbClr val="0070C0"/>
                </a:solidFill>
                <a:latin typeface="AR BLANCA" panose="02000000000000000000" pitchFamily="2" charset="0"/>
              </a:rPr>
              <a:t>Christianity</a:t>
            </a:r>
            <a:endParaRPr lang="en-GB" b="1" dirty="0">
              <a:solidFill>
                <a:srgbClr val="FF0000"/>
              </a:solidFill>
              <a:latin typeface="AR BLANCA" panose="02000000000000000000" pitchFamily="2" charset="0"/>
            </a:endParaRPr>
          </a:p>
          <a:p>
            <a:r>
              <a:rPr lang="en-GB" sz="1400" dirty="0" smtClean="0">
                <a:latin typeface="Times New Roman" panose="02020603050405020304" pitchFamily="18" charset="0"/>
                <a:cs typeface="Times New Roman" panose="02020603050405020304" pitchFamily="18" charset="0"/>
              </a:rPr>
              <a:t>Why do Christians put a cross in an Easter garden?</a:t>
            </a:r>
            <a:endParaRPr lang="en-GB" sz="1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309202" y="2850127"/>
            <a:ext cx="3671764" cy="830997"/>
          </a:xfrm>
          <a:prstGeom prst="rect">
            <a:avLst/>
          </a:prstGeom>
          <a:noFill/>
          <a:ln w="28575">
            <a:solidFill>
              <a:schemeClr val="tx1"/>
            </a:solidFill>
          </a:ln>
        </p:spPr>
        <p:txBody>
          <a:bodyPr wrap="square" rtlCol="0">
            <a:spAutoFit/>
          </a:bodyPr>
          <a:lstStyle/>
          <a:p>
            <a:r>
              <a:rPr lang="en-GB" sz="2000" b="1" dirty="0" smtClean="0">
                <a:solidFill>
                  <a:srgbClr val="0070C0"/>
                </a:solidFill>
                <a:latin typeface="AR BLANCA" panose="02000000000000000000" pitchFamily="2" charset="0"/>
              </a:rPr>
              <a:t>Computing – Data and Information</a:t>
            </a:r>
            <a:endParaRPr lang="en-GB" sz="2000" b="1" dirty="0">
              <a:solidFill>
                <a:srgbClr val="0070C0"/>
              </a:solidFill>
              <a:latin typeface="AR BLANCA" panose="02000000000000000000" pitchFamily="2" charset="0"/>
            </a:endParaRPr>
          </a:p>
          <a:p>
            <a:r>
              <a:rPr lang="en-GB" sz="1400" dirty="0" smtClean="0">
                <a:latin typeface="Times New Roman" panose="02020603050405020304" pitchFamily="18" charset="0"/>
                <a:cs typeface="Times New Roman" panose="02020603050405020304" pitchFamily="18" charset="0"/>
              </a:rPr>
              <a:t>Develop an understanding of branching databases.</a:t>
            </a:r>
            <a:endParaRPr lang="en-GB" sz="1400" dirty="0">
              <a:latin typeface="Times New Roman" panose="02020603050405020304" pitchFamily="18" charset="0"/>
              <a:cs typeface="Times New Roman" panose="02020603050405020304" pitchFamily="18" charset="0"/>
            </a:endParaRPr>
          </a:p>
        </p:txBody>
      </p:sp>
      <p:sp>
        <p:nvSpPr>
          <p:cNvPr id="7" name="Rectangle 6"/>
          <p:cNvSpPr/>
          <p:nvPr/>
        </p:nvSpPr>
        <p:spPr>
          <a:xfrm>
            <a:off x="4105239" y="2053071"/>
            <a:ext cx="4236982" cy="830997"/>
          </a:xfrm>
          <a:prstGeom prst="rect">
            <a:avLst/>
          </a:prstGeom>
        </p:spPr>
        <p:txBody>
          <a:bodyPr wrap="square">
            <a:spAutoFit/>
          </a:bodyPr>
          <a:lstStyle/>
          <a:p>
            <a:pPr algn="ctr"/>
            <a:r>
              <a:rPr lang="en-GB" sz="2400" b="1" dirty="0" smtClean="0"/>
              <a:t>Beech Class Spring 2 2024</a:t>
            </a:r>
            <a:endParaRPr lang="en-GB" sz="2400" b="1" dirty="0"/>
          </a:p>
          <a:p>
            <a:pPr algn="ctr"/>
            <a:r>
              <a:rPr lang="en-GB" sz="2400" b="1" dirty="0" smtClean="0"/>
              <a:t>How great is Great Britain?</a:t>
            </a:r>
            <a:endParaRPr lang="en-GB" sz="2400" b="1" dirty="0"/>
          </a:p>
        </p:txBody>
      </p:sp>
      <p:sp>
        <p:nvSpPr>
          <p:cNvPr id="4" name="TextBox 3">
            <a:extLst>
              <a:ext uri="{FF2B5EF4-FFF2-40B4-BE49-F238E27FC236}">
                <a16:creationId xmlns:a16="http://schemas.microsoft.com/office/drawing/2014/main" id="{42F0F4F6-4B75-4E9C-8E53-487D78186F84}"/>
              </a:ext>
            </a:extLst>
          </p:cNvPr>
          <p:cNvSpPr txBox="1"/>
          <p:nvPr/>
        </p:nvSpPr>
        <p:spPr>
          <a:xfrm>
            <a:off x="8309202" y="4189487"/>
            <a:ext cx="3671764" cy="1446550"/>
          </a:xfrm>
          <a:prstGeom prst="rect">
            <a:avLst/>
          </a:prstGeom>
          <a:noFill/>
          <a:ln w="28575">
            <a:solidFill>
              <a:schemeClr val="tx1">
                <a:lumMod val="75000"/>
                <a:lumOff val="25000"/>
              </a:schemeClr>
            </a:solidFill>
          </a:ln>
        </p:spPr>
        <p:txBody>
          <a:bodyPr wrap="square" rtlCol="0">
            <a:spAutoFit/>
          </a:bodyPr>
          <a:lstStyle/>
          <a:p>
            <a:r>
              <a:rPr lang="en-GB" b="1" dirty="0" smtClean="0">
                <a:solidFill>
                  <a:srgbClr val="0070C0"/>
                </a:solidFill>
                <a:latin typeface="AR BLANCA" panose="02000000000000000000" pitchFamily="2" charset="0"/>
              </a:rPr>
              <a:t>PSHE – Rights and Responsibilities</a:t>
            </a:r>
          </a:p>
          <a:p>
            <a:r>
              <a:rPr lang="en-GB" sz="1400" dirty="0">
                <a:latin typeface="Calibri" panose="020F0502020204030204" pitchFamily="34" charset="0"/>
                <a:ea typeface="Calibri" panose="020F0502020204030204" pitchFamily="34" charset="0"/>
              </a:rPr>
              <a:t>Skills we needs to develop as we grow up</a:t>
            </a:r>
            <a:r>
              <a:rPr lang="en-GB" sz="1400" dirty="0" smtClean="0">
                <a:latin typeface="Calibri" panose="020F0502020204030204" pitchFamily="34" charset="0"/>
                <a:ea typeface="Calibri" panose="020F0502020204030204" pitchFamily="34" charset="0"/>
              </a:rPr>
              <a:t>.</a:t>
            </a:r>
          </a:p>
          <a:p>
            <a:r>
              <a:rPr lang="en-GB" sz="1400" dirty="0" smtClean="0">
                <a:latin typeface="Calibri" panose="020F0502020204030204" pitchFamily="34" charset="0"/>
                <a:ea typeface="Calibri" panose="020F0502020204030204" pitchFamily="34" charset="0"/>
              </a:rPr>
              <a:t>Keeping safe.</a:t>
            </a:r>
          </a:p>
          <a:p>
            <a:r>
              <a:rPr lang="en-GB" sz="1400" dirty="0" smtClean="0">
                <a:latin typeface="Calibri" panose="020F0502020204030204" pitchFamily="34" charset="0"/>
                <a:ea typeface="Calibri" panose="020F0502020204030204" pitchFamily="34" charset="0"/>
              </a:rPr>
              <a:t>Dealing with money. </a:t>
            </a:r>
          </a:p>
          <a:p>
            <a:r>
              <a:rPr lang="en-GB" sz="1400" dirty="0" smtClean="0">
                <a:latin typeface="Calibri" panose="020F0502020204030204" pitchFamily="34" charset="0"/>
                <a:ea typeface="Calibri" panose="020F0502020204030204" pitchFamily="34" charset="0"/>
              </a:rPr>
              <a:t>Helping </a:t>
            </a:r>
            <a:r>
              <a:rPr lang="en-GB" sz="1400" dirty="0">
                <a:latin typeface="Calibri" panose="020F0502020204030204" pitchFamily="34" charset="0"/>
                <a:ea typeface="Calibri" panose="020F0502020204030204" pitchFamily="34" charset="0"/>
              </a:rPr>
              <a:t>and being helped. </a:t>
            </a:r>
            <a:endParaRPr lang="en-GB" sz="1400" dirty="0" smtClean="0">
              <a:latin typeface="Calibri" panose="020F0502020204030204" pitchFamily="34" charset="0"/>
              <a:ea typeface="Calibri" panose="020F0502020204030204" pitchFamily="34" charset="0"/>
            </a:endParaRPr>
          </a:p>
          <a:p>
            <a:r>
              <a:rPr lang="en-GB" sz="1400" dirty="0" smtClean="0">
                <a:latin typeface="Calibri" panose="020F0502020204030204" pitchFamily="34" charset="0"/>
                <a:cs typeface="Times New Roman" panose="02020603050405020304" pitchFamily="18" charset="0"/>
              </a:rPr>
              <a:t>Looking after the environment.</a:t>
            </a:r>
            <a:endParaRPr lang="en-GB" sz="1400" dirty="0" smtClean="0">
              <a:cs typeface="Times New Roman" panose="02020603050405020304" pitchFamily="18" charset="0"/>
            </a:endParaRPr>
          </a:p>
        </p:txBody>
      </p:sp>
      <p:sp>
        <p:nvSpPr>
          <p:cNvPr id="16" name="TextBox 15">
            <a:extLst>
              <a:ext uri="{FF2B5EF4-FFF2-40B4-BE49-F238E27FC236}">
                <a16:creationId xmlns:a16="http://schemas.microsoft.com/office/drawing/2014/main" id="{3FEE89E8-C4E5-4734-BE41-5BF419B6AAE6}"/>
              </a:ext>
            </a:extLst>
          </p:cNvPr>
          <p:cNvSpPr txBox="1"/>
          <p:nvPr/>
        </p:nvSpPr>
        <p:spPr>
          <a:xfrm>
            <a:off x="319547" y="5636037"/>
            <a:ext cx="3584551" cy="738664"/>
          </a:xfrm>
          <a:prstGeom prst="rect">
            <a:avLst/>
          </a:prstGeom>
          <a:noFill/>
          <a:ln w="28575">
            <a:solidFill>
              <a:schemeClr val="tx1">
                <a:lumMod val="75000"/>
                <a:lumOff val="25000"/>
              </a:schemeClr>
            </a:solidFill>
          </a:ln>
        </p:spPr>
        <p:txBody>
          <a:bodyPr wrap="square" rtlCol="0">
            <a:spAutoFit/>
          </a:bodyPr>
          <a:lstStyle/>
          <a:p>
            <a:r>
              <a:rPr lang="en-GB" b="1" dirty="0" smtClean="0">
                <a:solidFill>
                  <a:srgbClr val="0070C0"/>
                </a:solidFill>
                <a:latin typeface="AR BLANCA" panose="02000000000000000000" pitchFamily="2" charset="0"/>
              </a:rPr>
              <a:t>P.E</a:t>
            </a:r>
          </a:p>
          <a:p>
            <a:r>
              <a:rPr lang="en-GB" sz="1200" dirty="0" smtClean="0">
                <a:latin typeface="Times New Roman" panose="02020603050405020304" pitchFamily="18" charset="0"/>
                <a:cs typeface="Times New Roman" panose="02020603050405020304" pitchFamily="18" charset="0"/>
              </a:rPr>
              <a:t>Real P.E – Counter balance (with a partner)</a:t>
            </a:r>
          </a:p>
          <a:p>
            <a:r>
              <a:rPr lang="en-GB" sz="1200" dirty="0" smtClean="0">
                <a:latin typeface="Times New Roman" panose="02020603050405020304" pitchFamily="18" charset="0"/>
                <a:cs typeface="Times New Roman" panose="02020603050405020304" pitchFamily="18" charset="0"/>
              </a:rPr>
              <a:t>Bath rugby</a:t>
            </a:r>
            <a:endParaRPr lang="en-GB" sz="1200" dirty="0">
              <a:latin typeface="Times New Roman" panose="02020603050405020304" pitchFamily="18" charset="0"/>
              <a:cs typeface="Times New Roman" panose="02020603050405020304" pitchFamily="18" charset="0"/>
            </a:endParaRPr>
          </a:p>
        </p:txBody>
      </p:sp>
      <p:pic>
        <p:nvPicPr>
          <p:cNvPr id="14" name="Picture 13" descr="C:\Users\ashleigh.whitbread\AppData\Local\Microsoft\Windows\INetCache\Content.MSO\D57A5C05.tmp"/>
          <p:cNvPicPr/>
          <p:nvPr/>
        </p:nvPicPr>
        <p:blipFill>
          <a:blip r:embed="rId2">
            <a:extLst>
              <a:ext uri="{28A0092B-C50C-407E-A947-70E740481C1C}">
                <a14:useLocalDpi xmlns:a14="http://schemas.microsoft.com/office/drawing/2010/main" val="0"/>
              </a:ext>
            </a:extLst>
          </a:blip>
          <a:srcRect/>
          <a:stretch>
            <a:fillRect/>
          </a:stretch>
        </p:blipFill>
        <p:spPr bwMode="auto">
          <a:xfrm>
            <a:off x="5320488" y="2910093"/>
            <a:ext cx="1806484" cy="1724887"/>
          </a:xfrm>
          <a:prstGeom prst="rect">
            <a:avLst/>
          </a:prstGeom>
          <a:noFill/>
          <a:ln>
            <a:noFill/>
          </a:ln>
        </p:spPr>
      </p:pic>
      <p:pic>
        <p:nvPicPr>
          <p:cNvPr id="15" name="Picture 14"/>
          <p:cNvPicPr/>
          <p:nvPr/>
        </p:nvPicPr>
        <p:blipFill>
          <a:blip r:embed="rId3"/>
          <a:stretch>
            <a:fillRect/>
          </a:stretch>
        </p:blipFill>
        <p:spPr>
          <a:xfrm>
            <a:off x="624898" y="792480"/>
            <a:ext cx="1000941" cy="1036319"/>
          </a:xfrm>
          <a:prstGeom prst="rect">
            <a:avLst/>
          </a:prstGeom>
        </p:spPr>
      </p:pic>
      <p:pic>
        <p:nvPicPr>
          <p:cNvPr id="17" name="Picture 16"/>
          <p:cNvPicPr/>
          <p:nvPr/>
        </p:nvPicPr>
        <p:blipFill>
          <a:blip r:embed="rId4"/>
          <a:stretch>
            <a:fillRect/>
          </a:stretch>
        </p:blipFill>
        <p:spPr>
          <a:xfrm>
            <a:off x="1866272" y="842386"/>
            <a:ext cx="1372571" cy="936506"/>
          </a:xfrm>
          <a:prstGeom prst="rect">
            <a:avLst/>
          </a:prstGeom>
        </p:spPr>
      </p:pic>
    </p:spTree>
    <p:extLst>
      <p:ext uri="{BB962C8B-B14F-4D97-AF65-F5344CB8AC3E}">
        <p14:creationId xmlns:p14="http://schemas.microsoft.com/office/powerpoint/2010/main" val="1691865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TotalTime>
  <Words>280</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 BLANCA</vt: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White</dc:creator>
  <cp:lastModifiedBy>Jenny Crowe</cp:lastModifiedBy>
  <cp:revision>78</cp:revision>
  <dcterms:created xsi:type="dcterms:W3CDTF">2015-03-12T21:51:38Z</dcterms:created>
  <dcterms:modified xsi:type="dcterms:W3CDTF">2024-02-21T08:05:20Z</dcterms:modified>
</cp:coreProperties>
</file>