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1765C71-1FAD-4835-A973-9DC5A6BBB68F}" type="datetimeFigureOut">
              <a:rPr lang="en-GB" smtClean="0"/>
              <a:t>01/11/2023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80025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1765C71-1FAD-4835-A973-9DC5A6BBB68F}" type="datetimeFigureOut">
              <a:rPr lang="en-GB" smtClean="0"/>
              <a:t>01/11/2023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266152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1765C71-1FAD-4835-A973-9DC5A6BBB68F}" type="datetimeFigureOut">
              <a:rPr lang="en-GB" smtClean="0"/>
              <a:t>01/11/2023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3203646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1765C71-1FAD-4835-A973-9DC5A6BBB68F}" type="datetimeFigureOut">
              <a:rPr lang="en-GB" smtClean="0"/>
              <a:t>01/11/2023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2713329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765C71-1FAD-4835-A973-9DC5A6BBB68F}" type="datetimeFigureOut">
              <a:rPr lang="en-GB" smtClean="0"/>
              <a:t>01/11/2023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1960400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1765C71-1FAD-4835-A973-9DC5A6BBB68F}" type="datetimeFigureOut">
              <a:rPr lang="en-GB" smtClean="0"/>
              <a:t>01/11/2023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3815109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1765C71-1FAD-4835-A973-9DC5A6BBB68F}" type="datetimeFigureOut">
              <a:rPr lang="en-GB" smtClean="0"/>
              <a:t>01/11/2023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2820444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1765C71-1FAD-4835-A973-9DC5A6BBB68F}" type="datetimeFigureOut">
              <a:rPr lang="en-GB" smtClean="0"/>
              <a:t>01/11/2023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2077667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765C71-1FAD-4835-A973-9DC5A6BBB68F}" type="datetimeFigureOut">
              <a:rPr lang="en-GB" smtClean="0"/>
              <a:t>01/11/2023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1784775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765C71-1FAD-4835-A973-9DC5A6BBB68F}" type="datetimeFigureOut">
              <a:rPr lang="en-GB" smtClean="0"/>
              <a:t>01/11/2023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3252984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765C71-1FAD-4835-A973-9DC5A6BBB68F}" type="datetimeFigureOut">
              <a:rPr lang="en-GB" smtClean="0"/>
              <a:t>01/11/2023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754BC3-E5C5-495F-A909-BB9FEB3506BC}" type="slidenum">
              <a:rPr lang="en-GB" smtClean="0"/>
              <a:t>‹#›</a:t>
            </a:fld>
            <a:endParaRPr lang="en-GB"/>
          </a:p>
        </p:txBody>
      </p:sp>
    </p:spTree>
    <p:extLst>
      <p:ext uri="{BB962C8B-B14F-4D97-AF65-F5344CB8AC3E}">
        <p14:creationId xmlns:p14="http://schemas.microsoft.com/office/powerpoint/2010/main" val="2306254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765C71-1FAD-4835-A973-9DC5A6BBB68F}" type="datetimeFigureOut">
              <a:rPr lang="en-GB" smtClean="0"/>
              <a:t>01/11/2023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754BC3-E5C5-495F-A909-BB9FEB3506BC}" type="slidenum">
              <a:rPr lang="en-GB" smtClean="0"/>
              <a:t>‹#›</a:t>
            </a:fld>
            <a:endParaRPr lang="en-GB"/>
          </a:p>
        </p:txBody>
      </p:sp>
    </p:spTree>
    <p:extLst>
      <p:ext uri="{BB962C8B-B14F-4D97-AF65-F5344CB8AC3E}">
        <p14:creationId xmlns:p14="http://schemas.microsoft.com/office/powerpoint/2010/main" val="3613263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42221" y="198427"/>
            <a:ext cx="3638745" cy="1631216"/>
          </a:xfrm>
          <a:prstGeom prst="rect">
            <a:avLst/>
          </a:prstGeom>
          <a:noFill/>
          <a:ln w="28575">
            <a:solidFill>
              <a:srgbClr val="002060"/>
            </a:solidFill>
          </a:ln>
        </p:spPr>
        <p:txBody>
          <a:bodyPr wrap="square" rtlCol="0">
            <a:spAutoFit/>
          </a:bodyPr>
          <a:lstStyle/>
          <a:p>
            <a:r>
              <a:rPr lang="en-GB" sz="2400" dirty="0">
                <a:solidFill>
                  <a:srgbClr val="0070C0"/>
                </a:solidFill>
                <a:latin typeface="AR BLANCA" panose="02000000000000000000" pitchFamily="2" charset="0"/>
              </a:rPr>
              <a:t>Topic – </a:t>
            </a:r>
            <a:r>
              <a:rPr lang="en-GB" sz="2000" dirty="0" smtClean="0">
                <a:solidFill>
                  <a:srgbClr val="0070C0"/>
                </a:solidFill>
                <a:latin typeface="AR BLANCA" panose="02000000000000000000" pitchFamily="2" charset="0"/>
              </a:rPr>
              <a:t>Rainforests – Is the Rainforest really living?</a:t>
            </a:r>
          </a:p>
          <a:p>
            <a:r>
              <a:rPr lang="en-GB" sz="1400" dirty="0" smtClean="0">
                <a:latin typeface="Calibri" panose="020F0502020204030204" pitchFamily="34" charset="0"/>
                <a:ea typeface="Calibri" panose="020F0502020204030204" pitchFamily="34" charset="0"/>
              </a:rPr>
              <a:t>Rainforests </a:t>
            </a:r>
            <a:r>
              <a:rPr lang="en-GB" sz="1400" dirty="0">
                <a:latin typeface="Calibri" panose="020F0502020204030204" pitchFamily="34" charset="0"/>
                <a:ea typeface="Calibri" panose="020F0502020204030204" pitchFamily="34" charset="0"/>
              </a:rPr>
              <a:t>around the world, layers of the rainforest (plants / animals / creatures) deforestation and how to protect the </a:t>
            </a:r>
            <a:r>
              <a:rPr lang="en-GB" sz="1400" dirty="0" smtClean="0">
                <a:latin typeface="Calibri" panose="020F0502020204030204" pitchFamily="34" charset="0"/>
                <a:ea typeface="Calibri" panose="020F0502020204030204" pitchFamily="34" charset="0"/>
              </a:rPr>
              <a:t>rainforest</a:t>
            </a:r>
          </a:p>
          <a:p>
            <a:endParaRPr lang="en-GB" sz="1400" dirty="0" smtClean="0">
              <a:latin typeface="Times New Roman" panose="02020603050405020304" pitchFamily="18" charset="0"/>
              <a:cs typeface="Times New Roman" panose="02020603050405020304" pitchFamily="18" charset="0"/>
            </a:endParaRPr>
          </a:p>
        </p:txBody>
      </p:sp>
      <p:sp>
        <p:nvSpPr>
          <p:cNvPr id="6" name="TextBox 5"/>
          <p:cNvSpPr txBox="1"/>
          <p:nvPr/>
        </p:nvSpPr>
        <p:spPr>
          <a:xfrm>
            <a:off x="319547" y="395161"/>
            <a:ext cx="3785692" cy="1323439"/>
          </a:xfrm>
          <a:prstGeom prst="rect">
            <a:avLst/>
          </a:prstGeom>
          <a:noFill/>
          <a:ln w="28575">
            <a:solidFill>
              <a:srgbClr val="002060"/>
            </a:solidFill>
          </a:ln>
        </p:spPr>
        <p:txBody>
          <a:bodyPr wrap="square" rtlCol="0">
            <a:spAutoFit/>
          </a:bodyPr>
          <a:lstStyle/>
          <a:p>
            <a:r>
              <a:rPr lang="en-GB" sz="2400" dirty="0">
                <a:solidFill>
                  <a:srgbClr val="0070C0"/>
                </a:solidFill>
                <a:latin typeface="AR BLANCA" panose="02000000000000000000" pitchFamily="2" charset="0"/>
              </a:rPr>
              <a:t>Literacy  </a:t>
            </a:r>
            <a:r>
              <a:rPr lang="en-GB" dirty="0">
                <a:latin typeface="Times New Roman" panose="02020603050405020304" pitchFamily="18" charset="0"/>
                <a:cs typeface="Times New Roman" panose="02020603050405020304" pitchFamily="18" charset="0"/>
              </a:rPr>
              <a:t>National curriculum </a:t>
            </a:r>
            <a:endParaRPr lang="en-GB" dirty="0" smtClean="0">
              <a:latin typeface="Times New Roman" panose="02020603050405020304" pitchFamily="18" charset="0"/>
              <a:cs typeface="Times New Roman" panose="02020603050405020304" pitchFamily="18" charset="0"/>
            </a:endParaRPr>
          </a:p>
          <a:p>
            <a:r>
              <a:rPr lang="en-GB" sz="1400" dirty="0" smtClean="0"/>
              <a:t>Text – The Tin Forest. Main outcome information leaflets.</a:t>
            </a:r>
          </a:p>
          <a:p>
            <a:r>
              <a:rPr lang="en-GB" sz="1400" dirty="0" smtClean="0">
                <a:latin typeface="Times New Roman" panose="02020603050405020304" pitchFamily="18" charset="0"/>
                <a:cs typeface="Times New Roman" panose="02020603050405020304" pitchFamily="18" charset="0"/>
              </a:rPr>
              <a:t>Text – The Journey Home. Main outcome persuasive letters</a:t>
            </a:r>
          </a:p>
        </p:txBody>
      </p:sp>
      <p:sp>
        <p:nvSpPr>
          <p:cNvPr id="8" name="TextBox 7"/>
          <p:cNvSpPr txBox="1"/>
          <p:nvPr/>
        </p:nvSpPr>
        <p:spPr>
          <a:xfrm>
            <a:off x="277572" y="2067613"/>
            <a:ext cx="3827667" cy="1477328"/>
          </a:xfrm>
          <a:prstGeom prst="rect">
            <a:avLst/>
          </a:prstGeom>
          <a:noFill/>
          <a:ln w="28575">
            <a:solidFill>
              <a:srgbClr val="002060"/>
            </a:solidFill>
          </a:ln>
        </p:spPr>
        <p:txBody>
          <a:bodyPr wrap="square" rtlCol="0">
            <a:spAutoFit/>
          </a:bodyPr>
          <a:lstStyle/>
          <a:p>
            <a:r>
              <a:rPr lang="en-GB" sz="2000" dirty="0">
                <a:solidFill>
                  <a:srgbClr val="0070C0"/>
                </a:solidFill>
                <a:latin typeface="AR BLANCA" panose="02000000000000000000" pitchFamily="2" charset="0"/>
              </a:rPr>
              <a:t>Numeracy </a:t>
            </a:r>
            <a:r>
              <a:rPr lang="en-GB" sz="2000" dirty="0">
                <a:latin typeface="Times New Roman" panose="02020603050405020304" pitchFamily="18" charset="0"/>
                <a:cs typeface="Times New Roman" panose="02020603050405020304" pitchFamily="18" charset="0"/>
              </a:rPr>
              <a:t>National Curriculum </a:t>
            </a:r>
          </a:p>
          <a:p>
            <a:r>
              <a:rPr lang="en-GB" sz="1400" dirty="0" smtClean="0">
                <a:latin typeface="Times New Roman" panose="02020603050405020304" pitchFamily="18" charset="0"/>
                <a:cs typeface="Times New Roman" panose="02020603050405020304" pitchFamily="18" charset="0"/>
              </a:rPr>
              <a:t>Yr2 – Numbers to 100, addition and subtraction, properties of shapes, 2 / 5 / 10 </a:t>
            </a:r>
            <a:r>
              <a:rPr lang="en-GB" sz="1400" dirty="0" smtClean="0">
                <a:latin typeface="Times New Roman" panose="02020603050405020304" pitchFamily="18" charset="0"/>
                <a:cs typeface="Times New Roman" panose="02020603050405020304" pitchFamily="18" charset="0"/>
              </a:rPr>
              <a:t>time stables</a:t>
            </a:r>
            <a:endParaRPr lang="en-GB" sz="1400" dirty="0">
              <a:latin typeface="Times New Roman" panose="02020603050405020304" pitchFamily="18" charset="0"/>
              <a:cs typeface="Times New Roman" panose="02020603050405020304" pitchFamily="18" charset="0"/>
            </a:endParaRPr>
          </a:p>
          <a:p>
            <a:r>
              <a:rPr lang="en-GB" sz="1400" dirty="0" smtClean="0">
                <a:latin typeface="Times New Roman" panose="02020603050405020304" pitchFamily="18" charset="0"/>
                <a:cs typeface="Times New Roman" panose="02020603050405020304" pitchFamily="18" charset="0"/>
              </a:rPr>
              <a:t>Yr3 – Place value within 1,000, addition and subtraction, multiplication and division, 3 / 4 / </a:t>
            </a:r>
            <a:r>
              <a:rPr lang="en-GB" sz="1400" smtClean="0">
                <a:latin typeface="Times New Roman" panose="02020603050405020304" pitchFamily="18" charset="0"/>
                <a:cs typeface="Times New Roman" panose="02020603050405020304" pitchFamily="18" charset="0"/>
              </a:rPr>
              <a:t>6 </a:t>
            </a:r>
            <a:r>
              <a:rPr lang="en-GB" sz="1400" smtClean="0">
                <a:latin typeface="Times New Roman" panose="02020603050405020304" pitchFamily="18" charset="0"/>
                <a:cs typeface="Times New Roman" panose="02020603050405020304" pitchFamily="18" charset="0"/>
              </a:rPr>
              <a:t>times tables</a:t>
            </a:r>
            <a:endParaRPr lang="en-GB" sz="14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4196157" y="4684505"/>
            <a:ext cx="3894286" cy="1138773"/>
          </a:xfrm>
          <a:prstGeom prst="rect">
            <a:avLst/>
          </a:prstGeom>
          <a:noFill/>
          <a:ln w="28575">
            <a:solidFill>
              <a:srgbClr val="002060"/>
            </a:solidFill>
          </a:ln>
        </p:spPr>
        <p:txBody>
          <a:bodyPr wrap="square" rtlCol="0">
            <a:spAutoFit/>
          </a:bodyPr>
          <a:lstStyle/>
          <a:p>
            <a:r>
              <a:rPr lang="en-GB" sz="2000" dirty="0">
                <a:solidFill>
                  <a:srgbClr val="0070C0"/>
                </a:solidFill>
                <a:latin typeface="AR BLANCA" panose="02000000000000000000" pitchFamily="2" charset="0"/>
              </a:rPr>
              <a:t>Science – </a:t>
            </a:r>
            <a:r>
              <a:rPr lang="en-GB" sz="2000" dirty="0" smtClean="0">
                <a:solidFill>
                  <a:srgbClr val="0070C0"/>
                </a:solidFill>
                <a:latin typeface="AR BLANCA" panose="02000000000000000000" pitchFamily="2" charset="0"/>
              </a:rPr>
              <a:t>Living Things and their habitats. </a:t>
            </a:r>
            <a:endParaRPr lang="en-GB" sz="2000" dirty="0">
              <a:solidFill>
                <a:srgbClr val="0070C0"/>
              </a:solidFill>
              <a:latin typeface="AR BLANCA" panose="02000000000000000000" pitchFamily="2" charset="0"/>
            </a:endParaRPr>
          </a:p>
          <a:p>
            <a:r>
              <a:rPr lang="en-GB" sz="1400" dirty="0" smtClean="0">
                <a:latin typeface="Calibri" panose="020F0502020204030204" pitchFamily="34" charset="0"/>
                <a:ea typeface="Calibri" panose="020F0502020204030204" pitchFamily="34" charset="0"/>
              </a:rPr>
              <a:t> </a:t>
            </a:r>
            <a:r>
              <a:rPr lang="en-GB" sz="1400" dirty="0">
                <a:latin typeface="Calibri" panose="020F0502020204030204" pitchFamily="34" charset="0"/>
                <a:ea typeface="Calibri" panose="020F0502020204030204" pitchFamily="34" charset="0"/>
              </a:rPr>
              <a:t>Understand habitats, what dangers are affecting habitats and what we can do to change </a:t>
            </a:r>
            <a:r>
              <a:rPr lang="en-GB" sz="1400" dirty="0" smtClean="0">
                <a:latin typeface="Calibri" panose="020F0502020204030204" pitchFamily="34" charset="0"/>
                <a:ea typeface="Calibri" panose="020F0502020204030204" pitchFamily="34" charset="0"/>
              </a:rPr>
              <a:t>this.</a:t>
            </a:r>
            <a:endParaRPr lang="en-GB" sz="1400" dirty="0" smtClean="0">
              <a:latin typeface="Times New Roman" panose="02020603050405020304" pitchFamily="18" charset="0"/>
              <a:cs typeface="Times New Roman" panose="02020603050405020304" pitchFamily="18" charset="0"/>
            </a:endParaRPr>
          </a:p>
        </p:txBody>
      </p:sp>
      <p:sp>
        <p:nvSpPr>
          <p:cNvPr id="10" name="TextBox 9"/>
          <p:cNvSpPr txBox="1"/>
          <p:nvPr/>
        </p:nvSpPr>
        <p:spPr>
          <a:xfrm>
            <a:off x="289750" y="3796147"/>
            <a:ext cx="3803310" cy="1015663"/>
          </a:xfrm>
          <a:prstGeom prst="rect">
            <a:avLst/>
          </a:prstGeom>
          <a:noFill/>
          <a:ln w="28575">
            <a:solidFill>
              <a:srgbClr val="002060"/>
            </a:solidFill>
          </a:ln>
        </p:spPr>
        <p:txBody>
          <a:bodyPr wrap="square" rtlCol="0">
            <a:spAutoFit/>
          </a:bodyPr>
          <a:lstStyle/>
          <a:p>
            <a:r>
              <a:rPr lang="en-GB" sz="2000" dirty="0">
                <a:solidFill>
                  <a:srgbClr val="0070C0"/>
                </a:solidFill>
                <a:latin typeface="AR BLANCA" panose="02000000000000000000" pitchFamily="2" charset="0"/>
              </a:rPr>
              <a:t>Art – </a:t>
            </a:r>
            <a:r>
              <a:rPr lang="en-GB" sz="2000" dirty="0" smtClean="0">
                <a:solidFill>
                  <a:srgbClr val="0070C0"/>
                </a:solidFill>
                <a:latin typeface="AR BLANCA" panose="02000000000000000000" pitchFamily="2" charset="0"/>
              </a:rPr>
              <a:t>Rainforests</a:t>
            </a:r>
          </a:p>
          <a:p>
            <a:r>
              <a:rPr lang="en-GB" sz="1400" dirty="0" smtClean="0">
                <a:latin typeface="Times New Roman" panose="02020603050405020304" pitchFamily="18" charset="0"/>
                <a:cs typeface="Times New Roman" panose="02020603050405020304" pitchFamily="18" charset="0"/>
              </a:rPr>
              <a:t>Create a diorama of the Rainforest, Tribal art, Kayapo patterns and headdresses.</a:t>
            </a:r>
          </a:p>
          <a:p>
            <a:endParaRPr lang="en-GB" sz="12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4345672" y="1164602"/>
            <a:ext cx="3615548" cy="856901"/>
          </a:xfrm>
          <a:prstGeom prst="rect">
            <a:avLst/>
          </a:prstGeom>
          <a:noFill/>
          <a:ln w="28575">
            <a:solidFill>
              <a:srgbClr val="002060"/>
            </a:solidFill>
          </a:ln>
        </p:spPr>
        <p:txBody>
          <a:bodyPr wrap="square" rtlCol="0">
            <a:spAutoFit/>
          </a:bodyPr>
          <a:lstStyle/>
          <a:p>
            <a:r>
              <a:rPr lang="en-GB" sz="2400" dirty="0" smtClean="0">
                <a:solidFill>
                  <a:srgbClr val="0070C0"/>
                </a:solidFill>
                <a:latin typeface="AR BLANCA" panose="02000000000000000000" pitchFamily="2" charset="0"/>
              </a:rPr>
              <a:t>Music –</a:t>
            </a:r>
          </a:p>
          <a:p>
            <a:pPr>
              <a:lnSpc>
                <a:spcPct val="107000"/>
              </a:lnSpc>
              <a:spcAft>
                <a:spcPts val="800"/>
              </a:spcAft>
            </a:pPr>
            <a:r>
              <a:rPr lang="en-GB" sz="1200" dirty="0" smtClean="0">
                <a:solidFill>
                  <a:srgbClr val="0070C0"/>
                </a:solidFill>
              </a:rPr>
              <a:t> </a:t>
            </a:r>
            <a:r>
              <a:rPr lang="en-GB" sz="1200" b="1" dirty="0" smtClean="0">
                <a:cs typeface="Calibri" panose="020F0502020204030204" pitchFamily="34" charset="0"/>
              </a:rPr>
              <a:t>Recorder</a:t>
            </a:r>
            <a:r>
              <a:rPr lang="en-GB" sz="1200" b="1" dirty="0" smtClean="0">
                <a:ea typeface="Calibri" panose="020F0502020204030204" pitchFamily="34" charset="0"/>
                <a:cs typeface="Calibri" panose="020F0502020204030204" pitchFamily="34" charset="0"/>
              </a:rPr>
              <a:t> </a:t>
            </a:r>
            <a:r>
              <a:rPr lang="en-GB" sz="1200" b="1" dirty="0">
                <a:ea typeface="Calibri" panose="020F0502020204030204" pitchFamily="34" charset="0"/>
                <a:cs typeface="Calibri" panose="020F0502020204030204" pitchFamily="34" charset="0"/>
              </a:rPr>
              <a:t>stage </a:t>
            </a:r>
            <a:r>
              <a:rPr lang="en-GB" sz="1200" b="1" dirty="0" smtClean="0">
                <a:ea typeface="Calibri" panose="020F0502020204030204" pitchFamily="34" charset="0"/>
                <a:cs typeface="Calibri" panose="020F0502020204030204" pitchFamily="34" charset="0"/>
              </a:rPr>
              <a:t>1 – </a:t>
            </a:r>
            <a:r>
              <a:rPr lang="en-GB" sz="1200" dirty="0" smtClean="0">
                <a:ea typeface="Calibri" panose="020F0502020204030204" pitchFamily="34" charset="0"/>
                <a:cs typeface="Calibri" panose="020F0502020204030204" pitchFamily="34" charset="0"/>
              </a:rPr>
              <a:t>Make rainforest instruments to create and perform musical compositions.</a:t>
            </a:r>
            <a:endParaRPr lang="en-GB" sz="1200" dirty="0">
              <a:ea typeface="Calibri" panose="020F0502020204030204" pitchFamily="34" charset="0"/>
              <a:cs typeface="Times New Roman" panose="02020603050405020304" pitchFamily="18" charset="0"/>
            </a:endParaRPr>
          </a:p>
        </p:txBody>
      </p:sp>
      <p:sp>
        <p:nvSpPr>
          <p:cNvPr id="2" name="TextBox 1"/>
          <p:cNvSpPr txBox="1"/>
          <p:nvPr/>
        </p:nvSpPr>
        <p:spPr>
          <a:xfrm>
            <a:off x="4361171" y="315087"/>
            <a:ext cx="3584551" cy="584775"/>
          </a:xfrm>
          <a:prstGeom prst="rect">
            <a:avLst/>
          </a:prstGeom>
          <a:noFill/>
          <a:ln w="28575">
            <a:solidFill>
              <a:schemeClr val="tx1">
                <a:lumMod val="75000"/>
                <a:lumOff val="25000"/>
              </a:schemeClr>
            </a:solidFill>
          </a:ln>
        </p:spPr>
        <p:txBody>
          <a:bodyPr wrap="square" rtlCol="0">
            <a:spAutoFit/>
          </a:bodyPr>
          <a:lstStyle/>
          <a:p>
            <a:r>
              <a:rPr lang="en-GB" b="1" dirty="0">
                <a:solidFill>
                  <a:srgbClr val="0070C0"/>
                </a:solidFill>
                <a:latin typeface="AR BLANCA" panose="02000000000000000000" pitchFamily="2" charset="0"/>
              </a:rPr>
              <a:t>R.E - </a:t>
            </a:r>
            <a:r>
              <a:rPr lang="en-GB" b="1" dirty="0" smtClean="0">
                <a:solidFill>
                  <a:srgbClr val="0070C0"/>
                </a:solidFill>
                <a:latin typeface="AR BLANCA" panose="02000000000000000000" pitchFamily="2" charset="0"/>
              </a:rPr>
              <a:t>Christianity</a:t>
            </a:r>
            <a:endParaRPr lang="en-GB" b="1" dirty="0">
              <a:solidFill>
                <a:srgbClr val="FF0000"/>
              </a:solidFill>
              <a:latin typeface="AR BLANCA" panose="02000000000000000000" pitchFamily="2" charset="0"/>
            </a:endParaRPr>
          </a:p>
          <a:p>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Has </a:t>
            </a:r>
            <a:r>
              <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Christmas lost its true meaning? </a:t>
            </a:r>
            <a:endParaRPr lang="en-GB" sz="1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8309202" y="2850127"/>
            <a:ext cx="3671764" cy="615553"/>
          </a:xfrm>
          <a:prstGeom prst="rect">
            <a:avLst/>
          </a:prstGeom>
          <a:noFill/>
          <a:ln w="28575">
            <a:solidFill>
              <a:schemeClr val="tx1"/>
            </a:solidFill>
          </a:ln>
        </p:spPr>
        <p:txBody>
          <a:bodyPr wrap="square" rtlCol="0">
            <a:spAutoFit/>
          </a:bodyPr>
          <a:lstStyle/>
          <a:p>
            <a:r>
              <a:rPr lang="en-GB" sz="2000" b="1" dirty="0" smtClean="0">
                <a:solidFill>
                  <a:srgbClr val="0070C0"/>
                </a:solidFill>
                <a:latin typeface="AR BLANCA" panose="02000000000000000000" pitchFamily="2" charset="0"/>
              </a:rPr>
              <a:t>Computing – Creating media </a:t>
            </a:r>
            <a:endParaRPr lang="en-GB" sz="2000" b="1" dirty="0">
              <a:solidFill>
                <a:srgbClr val="0070C0"/>
              </a:solidFill>
              <a:latin typeface="AR BLANCA" panose="02000000000000000000" pitchFamily="2" charset="0"/>
            </a:endParaRPr>
          </a:p>
          <a:p>
            <a:r>
              <a:rPr lang="en-GB" sz="1400" dirty="0" smtClean="0">
                <a:latin typeface="Times New Roman" panose="02020603050405020304" pitchFamily="18" charset="0"/>
                <a:cs typeface="Times New Roman" panose="02020603050405020304" pitchFamily="18" charset="0"/>
              </a:rPr>
              <a:t>Create an animation</a:t>
            </a:r>
            <a:endParaRPr lang="en-GB" sz="1400" dirty="0">
              <a:latin typeface="Times New Roman" panose="02020603050405020304" pitchFamily="18" charset="0"/>
              <a:cs typeface="Times New Roman" panose="02020603050405020304" pitchFamily="18" charset="0"/>
            </a:endParaRPr>
          </a:p>
        </p:txBody>
      </p:sp>
      <p:sp>
        <p:nvSpPr>
          <p:cNvPr id="7" name="Rectangle 6"/>
          <p:cNvSpPr/>
          <p:nvPr/>
        </p:nvSpPr>
        <p:spPr>
          <a:xfrm>
            <a:off x="4105239" y="2053071"/>
            <a:ext cx="4236982" cy="461665"/>
          </a:xfrm>
          <a:prstGeom prst="rect">
            <a:avLst/>
          </a:prstGeom>
        </p:spPr>
        <p:txBody>
          <a:bodyPr wrap="square">
            <a:spAutoFit/>
          </a:bodyPr>
          <a:lstStyle/>
          <a:p>
            <a:pPr algn="ctr"/>
            <a:r>
              <a:rPr lang="en-GB" sz="2400" b="1" smtClean="0"/>
              <a:t>Is the </a:t>
            </a:r>
            <a:r>
              <a:rPr lang="en-GB" sz="2400" b="1" dirty="0" smtClean="0"/>
              <a:t>rainforest really living?</a:t>
            </a:r>
            <a:endParaRPr lang="en-GB" sz="2400" b="1" dirty="0"/>
          </a:p>
        </p:txBody>
      </p:sp>
      <p:sp>
        <p:nvSpPr>
          <p:cNvPr id="4" name="TextBox 3">
            <a:extLst>
              <a:ext uri="{FF2B5EF4-FFF2-40B4-BE49-F238E27FC236}">
                <a16:creationId xmlns:a16="http://schemas.microsoft.com/office/drawing/2014/main" id="{42F0F4F6-4B75-4E9C-8E53-487D78186F84}"/>
              </a:ext>
            </a:extLst>
          </p:cNvPr>
          <p:cNvSpPr txBox="1"/>
          <p:nvPr/>
        </p:nvSpPr>
        <p:spPr>
          <a:xfrm>
            <a:off x="8309202" y="4189487"/>
            <a:ext cx="3671764" cy="2092881"/>
          </a:xfrm>
          <a:prstGeom prst="rect">
            <a:avLst/>
          </a:prstGeom>
          <a:noFill/>
          <a:ln w="28575">
            <a:solidFill>
              <a:schemeClr val="tx1">
                <a:lumMod val="75000"/>
                <a:lumOff val="25000"/>
              </a:schemeClr>
            </a:solidFill>
          </a:ln>
        </p:spPr>
        <p:txBody>
          <a:bodyPr wrap="square" rtlCol="0">
            <a:spAutoFit/>
          </a:bodyPr>
          <a:lstStyle/>
          <a:p>
            <a:r>
              <a:rPr lang="en-GB" b="1" dirty="0" smtClean="0">
                <a:solidFill>
                  <a:srgbClr val="0070C0"/>
                </a:solidFill>
                <a:latin typeface="AR BLANCA" panose="02000000000000000000" pitchFamily="2" charset="0"/>
              </a:rPr>
              <a:t>PSHE – Me and my relationships</a:t>
            </a:r>
          </a:p>
          <a:p>
            <a:r>
              <a:rPr lang="en-GB" sz="1400" dirty="0" smtClean="0">
                <a:latin typeface="Times New Roman" panose="02020603050405020304" pitchFamily="18" charset="0"/>
                <a:cs typeface="Times New Roman" panose="02020603050405020304" pitchFamily="18" charset="0"/>
              </a:rPr>
              <a:t>Explain why we have rules in different situations, explain feelings we may feel when we lose something important to them, demonstrate cooperation and collaboration (team work), identify how we can have positive relationships with special people, strategies for resolving conflict, explain and understand what a dare is, consider others’ point of views</a:t>
            </a:r>
          </a:p>
        </p:txBody>
      </p:sp>
      <p:sp>
        <p:nvSpPr>
          <p:cNvPr id="16" name="TextBox 15">
            <a:extLst>
              <a:ext uri="{FF2B5EF4-FFF2-40B4-BE49-F238E27FC236}">
                <a16:creationId xmlns:a16="http://schemas.microsoft.com/office/drawing/2014/main" id="{3FEE89E8-C4E5-4734-BE41-5BF419B6AAE6}"/>
              </a:ext>
            </a:extLst>
          </p:cNvPr>
          <p:cNvSpPr txBox="1"/>
          <p:nvPr/>
        </p:nvSpPr>
        <p:spPr>
          <a:xfrm>
            <a:off x="289750" y="5307577"/>
            <a:ext cx="3584551" cy="1015663"/>
          </a:xfrm>
          <a:prstGeom prst="rect">
            <a:avLst/>
          </a:prstGeom>
          <a:noFill/>
          <a:ln w="28575">
            <a:solidFill>
              <a:schemeClr val="tx1">
                <a:lumMod val="75000"/>
                <a:lumOff val="25000"/>
              </a:schemeClr>
            </a:solidFill>
          </a:ln>
        </p:spPr>
        <p:txBody>
          <a:bodyPr wrap="square" rtlCol="0">
            <a:spAutoFit/>
          </a:bodyPr>
          <a:lstStyle/>
          <a:p>
            <a:r>
              <a:rPr lang="en-GB" b="1" dirty="0" smtClean="0">
                <a:solidFill>
                  <a:srgbClr val="0070C0"/>
                </a:solidFill>
                <a:latin typeface="AR BLANCA" panose="02000000000000000000" pitchFamily="2" charset="0"/>
              </a:rPr>
              <a:t>P.E</a:t>
            </a:r>
          </a:p>
          <a:p>
            <a:r>
              <a:rPr lang="en-GB" sz="1200" dirty="0" smtClean="0">
                <a:latin typeface="Times New Roman" panose="02020603050405020304" pitchFamily="18" charset="0"/>
                <a:cs typeface="Times New Roman" panose="02020603050405020304" pitchFamily="18" charset="0"/>
              </a:rPr>
              <a:t>Real P.E – </a:t>
            </a:r>
            <a:r>
              <a:rPr lang="en-GB" sz="1400" dirty="0"/>
              <a:t>Dynamic balance and agility – jumping and </a:t>
            </a:r>
            <a:r>
              <a:rPr lang="en-GB" sz="1400" dirty="0" smtClean="0"/>
              <a:t>landing, Static </a:t>
            </a:r>
            <a:r>
              <a:rPr lang="en-GB" sz="1400" dirty="0"/>
              <a:t>balance - seated</a:t>
            </a:r>
            <a:endParaRPr lang="en-GB" sz="1400" dirty="0" smtClean="0">
              <a:cs typeface="Times New Roman" panose="02020603050405020304" pitchFamily="18" charset="0"/>
            </a:endParaRPr>
          </a:p>
          <a:p>
            <a:r>
              <a:rPr lang="en-GB" sz="1400" dirty="0" smtClean="0">
                <a:cs typeface="Times New Roman" panose="02020603050405020304" pitchFamily="18" charset="0"/>
              </a:rPr>
              <a:t>Cricket</a:t>
            </a:r>
            <a:endParaRPr lang="en-GB" sz="1400" dirty="0">
              <a:cs typeface="Times New Roman" panose="02020603050405020304" pitchFamily="18" charset="0"/>
            </a:endParaRPr>
          </a:p>
        </p:txBody>
      </p:sp>
      <p:pic>
        <p:nvPicPr>
          <p:cNvPr id="12" name="Picture 11"/>
          <p:cNvPicPr>
            <a:picLocks noChangeAspect="1"/>
          </p:cNvPicPr>
          <p:nvPr/>
        </p:nvPicPr>
        <p:blipFill>
          <a:blip r:embed="rId2"/>
          <a:stretch>
            <a:fillRect/>
          </a:stretch>
        </p:blipFill>
        <p:spPr>
          <a:xfrm>
            <a:off x="5086025" y="2850127"/>
            <a:ext cx="2316702" cy="1721873"/>
          </a:xfrm>
          <a:prstGeom prst="rect">
            <a:avLst/>
          </a:prstGeom>
        </p:spPr>
      </p:pic>
    </p:spTree>
    <p:extLst>
      <p:ext uri="{BB962C8B-B14F-4D97-AF65-F5344CB8AC3E}">
        <p14:creationId xmlns:p14="http://schemas.microsoft.com/office/powerpoint/2010/main" val="1691865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898</TotalTime>
  <Words>271</Words>
  <Application>Microsoft Office PowerPoint</Application>
  <PresentationFormat>Widescreen</PresentationFormat>
  <Paragraphs>24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 BLANCA</vt: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White</dc:creator>
  <cp:lastModifiedBy>Jenny Crowe</cp:lastModifiedBy>
  <cp:revision>71</cp:revision>
  <dcterms:created xsi:type="dcterms:W3CDTF">2015-03-12T21:51:38Z</dcterms:created>
  <dcterms:modified xsi:type="dcterms:W3CDTF">2023-11-01T18:13:37Z</dcterms:modified>
</cp:coreProperties>
</file>