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8002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6615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036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71332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765C71-1FAD-4835-A973-9DC5A6BBB68F}"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96040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765C71-1FAD-4835-A973-9DC5A6BBB68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81510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765C71-1FAD-4835-A973-9DC5A6BBB68F}" type="datetimeFigureOut">
              <a:rPr lang="en-GB" smtClean="0"/>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82044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765C71-1FAD-4835-A973-9DC5A6BBB68F}" type="datetimeFigureOut">
              <a:rPr lang="en-GB" smtClean="0"/>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0776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65C71-1FAD-4835-A973-9DC5A6BBB68F}" type="datetimeFigureOut">
              <a:rPr lang="en-GB" smtClean="0"/>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78477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5298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30625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65C71-1FAD-4835-A973-9DC5A6BBB68F}" type="datetimeFigureOut">
              <a:rPr lang="en-GB" smtClean="0"/>
              <a:t>19/09/2023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54BC3-E5C5-495F-A909-BB9FEB3506BC}" type="slidenum">
              <a:rPr lang="en-GB" smtClean="0"/>
              <a:t>‹#›</a:t>
            </a:fld>
            <a:endParaRPr lang="en-GB"/>
          </a:p>
        </p:txBody>
      </p:sp>
    </p:spTree>
    <p:extLst>
      <p:ext uri="{BB962C8B-B14F-4D97-AF65-F5344CB8AC3E}">
        <p14:creationId xmlns:p14="http://schemas.microsoft.com/office/powerpoint/2010/main" val="3613263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42221" y="198427"/>
            <a:ext cx="3638745" cy="2185214"/>
          </a:xfrm>
          <a:prstGeom prst="rect">
            <a:avLst/>
          </a:prstGeom>
          <a:noFill/>
          <a:ln w="28575">
            <a:solidFill>
              <a:srgbClr val="002060"/>
            </a:solidFill>
          </a:ln>
        </p:spPr>
        <p:txBody>
          <a:bodyPr wrap="square" rtlCol="0">
            <a:spAutoFit/>
          </a:bodyPr>
          <a:lstStyle/>
          <a:p>
            <a:r>
              <a:rPr lang="en-GB" sz="2400" dirty="0">
                <a:solidFill>
                  <a:srgbClr val="0070C0"/>
                </a:solidFill>
                <a:latin typeface="AR BLANCA" panose="02000000000000000000" pitchFamily="2" charset="0"/>
              </a:rPr>
              <a:t>Topic – </a:t>
            </a:r>
            <a:r>
              <a:rPr lang="en-GB" sz="2000" dirty="0" smtClean="0">
                <a:solidFill>
                  <a:srgbClr val="0070C0"/>
                </a:solidFill>
                <a:latin typeface="AR BLANCA" panose="02000000000000000000" pitchFamily="2" charset="0"/>
              </a:rPr>
              <a:t>Stone Age to Iron Age</a:t>
            </a:r>
          </a:p>
          <a:p>
            <a:r>
              <a:rPr lang="en-GB" sz="1400" dirty="0" smtClean="0">
                <a:latin typeface="Times New Roman" panose="02020603050405020304" pitchFamily="18" charset="0"/>
                <a:cs typeface="Times New Roman" panose="02020603050405020304" pitchFamily="18" charset="0"/>
              </a:rPr>
              <a:t>We will develop a whole class time line through the Prehistoric ages from the Stone age to the Iron Age. Recognise how they were hunter-gathers and how they prepared their food – we will also have a little go! We will also learn about the development of homes and settlements and what life was like as a villager in those times.  </a:t>
            </a:r>
          </a:p>
        </p:txBody>
      </p:sp>
      <p:sp>
        <p:nvSpPr>
          <p:cNvPr id="6" name="TextBox 5"/>
          <p:cNvSpPr txBox="1"/>
          <p:nvPr/>
        </p:nvSpPr>
        <p:spPr>
          <a:xfrm>
            <a:off x="319547" y="395161"/>
            <a:ext cx="3785692" cy="1538883"/>
          </a:xfrm>
          <a:prstGeom prst="rect">
            <a:avLst/>
          </a:prstGeom>
          <a:noFill/>
          <a:ln w="28575">
            <a:solidFill>
              <a:srgbClr val="002060"/>
            </a:solidFill>
          </a:ln>
        </p:spPr>
        <p:txBody>
          <a:bodyPr wrap="square" rtlCol="0">
            <a:spAutoFit/>
          </a:bodyPr>
          <a:lstStyle/>
          <a:p>
            <a:r>
              <a:rPr lang="en-GB" sz="2400" dirty="0">
                <a:solidFill>
                  <a:srgbClr val="0070C0"/>
                </a:solidFill>
                <a:latin typeface="AR BLANCA" panose="02000000000000000000" pitchFamily="2" charset="0"/>
              </a:rPr>
              <a:t>Literacy  </a:t>
            </a:r>
            <a:r>
              <a:rPr lang="en-GB" dirty="0">
                <a:latin typeface="Times New Roman" panose="02020603050405020304" pitchFamily="18" charset="0"/>
                <a:cs typeface="Times New Roman" panose="02020603050405020304" pitchFamily="18" charset="0"/>
              </a:rPr>
              <a:t>National curriculum </a:t>
            </a:r>
            <a:endParaRPr lang="en-GB" dirty="0" smtClean="0">
              <a:latin typeface="Times New Roman" panose="02020603050405020304" pitchFamily="18" charset="0"/>
              <a:cs typeface="Times New Roman" panose="02020603050405020304" pitchFamily="18" charset="0"/>
            </a:endParaRPr>
          </a:p>
          <a:p>
            <a:r>
              <a:rPr lang="en-GB" sz="1400" dirty="0" smtClean="0"/>
              <a:t>Text – The first drawing. Main outcome historical narrative.</a:t>
            </a:r>
          </a:p>
          <a:p>
            <a:r>
              <a:rPr lang="en-GB" sz="1400" dirty="0" smtClean="0">
                <a:latin typeface="Times New Roman" panose="02020603050405020304" pitchFamily="18" charset="0"/>
                <a:cs typeface="Times New Roman" panose="02020603050405020304" pitchFamily="18" charset="0"/>
              </a:rPr>
              <a:t>Text – The heart and the bottle. Main outcome own version dilemma narrative</a:t>
            </a:r>
          </a:p>
          <a:p>
            <a:r>
              <a:rPr lang="en-GB" sz="1400" dirty="0" smtClean="0">
                <a:latin typeface="Times New Roman" panose="02020603050405020304" pitchFamily="18" charset="0"/>
                <a:cs typeface="Times New Roman" panose="02020603050405020304" pitchFamily="18" charset="0"/>
              </a:rPr>
              <a:t>Text – The BFG. Main outcome Fantasy narrative</a:t>
            </a:r>
            <a:endParaRPr lang="en-GB" sz="1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77572" y="2067613"/>
            <a:ext cx="3827667" cy="1477328"/>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Numeracy </a:t>
            </a:r>
            <a:r>
              <a:rPr lang="en-GB" sz="2000" dirty="0">
                <a:latin typeface="Times New Roman" panose="02020603050405020304" pitchFamily="18" charset="0"/>
                <a:cs typeface="Times New Roman" panose="02020603050405020304" pitchFamily="18" charset="0"/>
              </a:rPr>
              <a:t>National Curriculum </a:t>
            </a:r>
          </a:p>
          <a:p>
            <a:r>
              <a:rPr lang="en-GB" sz="1400" dirty="0" smtClean="0">
                <a:latin typeface="Times New Roman" panose="02020603050405020304" pitchFamily="18" charset="0"/>
                <a:cs typeface="Times New Roman" panose="02020603050405020304" pitchFamily="18" charset="0"/>
              </a:rPr>
              <a:t>Yr2 – Numbers to 100, addition and subtraction, properties of shapes, 2 / 5 / 10 </a:t>
            </a:r>
            <a:r>
              <a:rPr lang="en-GB" sz="1400" dirty="0" err="1" smtClean="0">
                <a:latin typeface="Times New Roman" panose="02020603050405020304" pitchFamily="18" charset="0"/>
                <a:cs typeface="Times New Roman" panose="02020603050405020304" pitchFamily="18" charset="0"/>
              </a:rPr>
              <a:t>timestables</a:t>
            </a:r>
            <a:endParaRPr lang="en-GB" sz="1400" dirty="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Yr3 – Place value within 1,000, addition and subtraction, multiplication and division, 3 / 4 / 6 </a:t>
            </a:r>
            <a:r>
              <a:rPr lang="en-GB" sz="1400" dirty="0" err="1" smtClean="0">
                <a:latin typeface="Times New Roman" panose="02020603050405020304" pitchFamily="18" charset="0"/>
                <a:cs typeface="Times New Roman" panose="02020603050405020304" pitchFamily="18" charset="0"/>
              </a:rPr>
              <a:t>timestables</a:t>
            </a:r>
            <a:endParaRPr lang="en-GB" sz="1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196157" y="4684505"/>
            <a:ext cx="3894286" cy="1908215"/>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Science – </a:t>
            </a:r>
            <a:r>
              <a:rPr lang="en-GB" sz="2000" dirty="0" smtClean="0">
                <a:solidFill>
                  <a:srgbClr val="0070C0"/>
                </a:solidFill>
                <a:latin typeface="AR BLANCA" panose="02000000000000000000" pitchFamily="2" charset="0"/>
              </a:rPr>
              <a:t>Rocks – This planet rocks! </a:t>
            </a:r>
            <a:endParaRPr lang="en-GB" sz="2000" dirty="0">
              <a:solidFill>
                <a:srgbClr val="0070C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Comparing and grouping together different types of rocks depending on their appearance and simple physical properties. To be able to name 6 different rocks and understand how rocks are formed. Recognise erosion and find evidence of this. To be able to explain how fossils are formed and recognise the importance of Mary </a:t>
            </a:r>
            <a:r>
              <a:rPr lang="en-GB" sz="1400" dirty="0" err="1" smtClean="0">
                <a:latin typeface="Times New Roman" panose="02020603050405020304" pitchFamily="18" charset="0"/>
                <a:cs typeface="Times New Roman" panose="02020603050405020304" pitchFamily="18" charset="0"/>
              </a:rPr>
              <a:t>Anning</a:t>
            </a:r>
            <a:r>
              <a:rPr lang="en-GB" sz="1400" dirty="0" smtClean="0">
                <a:latin typeface="Times New Roman" panose="02020603050405020304" pitchFamily="18" charset="0"/>
                <a:cs typeface="Times New Roman" panose="02020603050405020304" pitchFamily="18" charset="0"/>
              </a:rPr>
              <a:t>.</a:t>
            </a:r>
          </a:p>
        </p:txBody>
      </p:sp>
      <p:sp>
        <p:nvSpPr>
          <p:cNvPr id="10" name="TextBox 9"/>
          <p:cNvSpPr txBox="1"/>
          <p:nvPr/>
        </p:nvSpPr>
        <p:spPr>
          <a:xfrm>
            <a:off x="289750" y="3796147"/>
            <a:ext cx="3803310" cy="1323439"/>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Art – </a:t>
            </a:r>
            <a:r>
              <a:rPr lang="en-GB" sz="2000" dirty="0" smtClean="0">
                <a:solidFill>
                  <a:srgbClr val="0070C0"/>
                </a:solidFill>
                <a:latin typeface="AR BLANCA" panose="02000000000000000000" pitchFamily="2" charset="0"/>
              </a:rPr>
              <a:t>Stone Age / Iron Age</a:t>
            </a:r>
          </a:p>
          <a:p>
            <a:r>
              <a:rPr lang="en-GB" sz="1400" dirty="0" smtClean="0">
                <a:latin typeface="Times New Roman" panose="02020603050405020304" pitchFamily="18" charset="0"/>
                <a:cs typeface="Times New Roman" panose="02020603050405020304" pitchFamily="18" charset="0"/>
              </a:rPr>
              <a:t>Drawing and Sculpture – Neolithic art and Stone Age sketches, Roundhouses and weaving</a:t>
            </a:r>
          </a:p>
          <a:p>
            <a:r>
              <a:rPr lang="en-GB" sz="2000" dirty="0" smtClean="0">
                <a:solidFill>
                  <a:srgbClr val="0070C0"/>
                </a:solidFill>
                <a:latin typeface="AR BLANCA" panose="02000000000000000000" pitchFamily="2" charset="0"/>
              </a:rPr>
              <a:t>DT </a:t>
            </a:r>
            <a:r>
              <a:rPr lang="en-GB" sz="2000" dirty="0">
                <a:solidFill>
                  <a:srgbClr val="0070C0"/>
                </a:solidFill>
                <a:latin typeface="AR BLANCA" panose="02000000000000000000" pitchFamily="2" charset="0"/>
              </a:rPr>
              <a:t>– Stone Age / Iron Age</a:t>
            </a:r>
          </a:p>
          <a:p>
            <a:r>
              <a:rPr lang="en-GB" sz="1200" dirty="0" smtClean="0">
                <a:latin typeface="Times New Roman" panose="02020603050405020304" pitchFamily="18" charset="0"/>
                <a:cs typeface="Times New Roman" panose="02020603050405020304" pitchFamily="18" charset="0"/>
              </a:rPr>
              <a:t>Stone age feast – food technology</a:t>
            </a:r>
            <a:endParaRPr lang="en-GB"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345672" y="1164602"/>
            <a:ext cx="3615548" cy="461665"/>
          </a:xfrm>
          <a:prstGeom prst="rect">
            <a:avLst/>
          </a:prstGeom>
          <a:noFill/>
          <a:ln w="28575">
            <a:solidFill>
              <a:srgbClr val="002060"/>
            </a:solidFill>
          </a:ln>
        </p:spPr>
        <p:txBody>
          <a:bodyPr wrap="square" rtlCol="0">
            <a:spAutoFit/>
          </a:bodyPr>
          <a:lstStyle/>
          <a:p>
            <a:r>
              <a:rPr lang="en-GB" sz="2400" dirty="0" smtClean="0">
                <a:solidFill>
                  <a:srgbClr val="0070C0"/>
                </a:solidFill>
                <a:latin typeface="AR BLANCA" panose="02000000000000000000" pitchFamily="2" charset="0"/>
              </a:rPr>
              <a:t>Music – </a:t>
            </a:r>
            <a:r>
              <a:rPr lang="en-GB" sz="2000" dirty="0" smtClean="0">
                <a:solidFill>
                  <a:srgbClr val="0070C0"/>
                </a:solidFill>
                <a:latin typeface="AR BLANCA" panose="02000000000000000000" pitchFamily="2" charset="0"/>
              </a:rPr>
              <a:t>writing music down</a:t>
            </a:r>
            <a:endParaRPr lang="en-GB" sz="2000" dirty="0">
              <a:solidFill>
                <a:srgbClr val="0070C0"/>
              </a:solidFill>
              <a:latin typeface="AR BLANCA" panose="02000000000000000000" pitchFamily="2" charset="0"/>
            </a:endParaRPr>
          </a:p>
        </p:txBody>
      </p:sp>
      <p:sp>
        <p:nvSpPr>
          <p:cNvPr id="2" name="TextBox 1"/>
          <p:cNvSpPr txBox="1"/>
          <p:nvPr/>
        </p:nvSpPr>
        <p:spPr>
          <a:xfrm>
            <a:off x="4361171" y="315087"/>
            <a:ext cx="3584551" cy="584775"/>
          </a:xfrm>
          <a:prstGeom prst="rect">
            <a:avLst/>
          </a:prstGeom>
          <a:noFill/>
          <a:ln w="28575">
            <a:solidFill>
              <a:schemeClr val="tx1">
                <a:lumMod val="75000"/>
                <a:lumOff val="25000"/>
              </a:schemeClr>
            </a:solidFill>
          </a:ln>
        </p:spPr>
        <p:txBody>
          <a:bodyPr wrap="square" rtlCol="0">
            <a:spAutoFit/>
          </a:bodyPr>
          <a:lstStyle/>
          <a:p>
            <a:r>
              <a:rPr lang="en-GB" b="1" dirty="0">
                <a:solidFill>
                  <a:srgbClr val="0070C0"/>
                </a:solidFill>
                <a:latin typeface="AR BLANCA" panose="02000000000000000000" pitchFamily="2" charset="0"/>
              </a:rPr>
              <a:t>R.E - </a:t>
            </a:r>
            <a:r>
              <a:rPr lang="en-GB" b="1" dirty="0" smtClean="0">
                <a:solidFill>
                  <a:srgbClr val="0070C0"/>
                </a:solidFill>
                <a:latin typeface="AR BLANCA" panose="02000000000000000000" pitchFamily="2" charset="0"/>
              </a:rPr>
              <a:t>Christianity</a:t>
            </a:r>
            <a:endParaRPr lang="en-GB" b="1" dirty="0">
              <a:solidFill>
                <a:srgbClr val="FF000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What kind of world did Jesus want?</a:t>
            </a:r>
            <a:endParaRPr lang="en-GB" sz="1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309202" y="2850127"/>
            <a:ext cx="3671764" cy="615553"/>
          </a:xfrm>
          <a:prstGeom prst="rect">
            <a:avLst/>
          </a:prstGeom>
          <a:noFill/>
          <a:ln w="28575">
            <a:solidFill>
              <a:schemeClr val="tx1"/>
            </a:solidFill>
          </a:ln>
        </p:spPr>
        <p:txBody>
          <a:bodyPr wrap="square" rtlCol="0">
            <a:spAutoFit/>
          </a:bodyPr>
          <a:lstStyle/>
          <a:p>
            <a:r>
              <a:rPr lang="en-GB" sz="2000" b="1" dirty="0" smtClean="0">
                <a:solidFill>
                  <a:srgbClr val="0070C0"/>
                </a:solidFill>
                <a:latin typeface="AR BLANCA" panose="02000000000000000000" pitchFamily="2" charset="0"/>
              </a:rPr>
              <a:t>Computing – Connecting computers</a:t>
            </a:r>
            <a:endParaRPr lang="en-GB" sz="2000" b="1" dirty="0">
              <a:solidFill>
                <a:srgbClr val="0070C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Develop an understanding of digital devices</a:t>
            </a:r>
            <a:endParaRPr lang="en-GB" sz="1400" dirty="0">
              <a:latin typeface="Times New Roman" panose="02020603050405020304" pitchFamily="18" charset="0"/>
              <a:cs typeface="Times New Roman" panose="02020603050405020304" pitchFamily="18" charset="0"/>
            </a:endParaRPr>
          </a:p>
        </p:txBody>
      </p:sp>
      <p:sp>
        <p:nvSpPr>
          <p:cNvPr id="7" name="Rectangle 6"/>
          <p:cNvSpPr/>
          <p:nvPr/>
        </p:nvSpPr>
        <p:spPr>
          <a:xfrm>
            <a:off x="4105239" y="2053071"/>
            <a:ext cx="4236982" cy="1200329"/>
          </a:xfrm>
          <a:prstGeom prst="rect">
            <a:avLst/>
          </a:prstGeom>
        </p:spPr>
        <p:txBody>
          <a:bodyPr wrap="square">
            <a:spAutoFit/>
          </a:bodyPr>
          <a:lstStyle/>
          <a:p>
            <a:pPr algn="ctr"/>
            <a:r>
              <a:rPr lang="en-GB" sz="2400" b="1" dirty="0" smtClean="0"/>
              <a:t>Beech Class Autumn 1 </a:t>
            </a:r>
            <a:r>
              <a:rPr lang="en-GB" sz="2400" b="1" dirty="0" smtClean="0"/>
              <a:t>2023</a:t>
            </a:r>
            <a:endParaRPr lang="en-GB" sz="2400" b="1" dirty="0"/>
          </a:p>
          <a:p>
            <a:pPr algn="ctr"/>
            <a:r>
              <a:rPr lang="en-GB" sz="2400" b="1" dirty="0" smtClean="0"/>
              <a:t>Would you survive the Stone Age?</a:t>
            </a:r>
            <a:endParaRPr lang="en-GB" sz="2400" b="1" dirty="0"/>
          </a:p>
        </p:txBody>
      </p:sp>
      <p:sp>
        <p:nvSpPr>
          <p:cNvPr id="4" name="TextBox 3">
            <a:extLst>
              <a:ext uri="{FF2B5EF4-FFF2-40B4-BE49-F238E27FC236}">
                <a16:creationId xmlns:a16="http://schemas.microsoft.com/office/drawing/2014/main" id="{42F0F4F6-4B75-4E9C-8E53-487D78186F84}"/>
              </a:ext>
            </a:extLst>
          </p:cNvPr>
          <p:cNvSpPr txBox="1"/>
          <p:nvPr/>
        </p:nvSpPr>
        <p:spPr>
          <a:xfrm>
            <a:off x="8309202" y="4189487"/>
            <a:ext cx="3671764" cy="2092881"/>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PSHE – Me and my relationships</a:t>
            </a:r>
          </a:p>
          <a:p>
            <a:r>
              <a:rPr lang="en-GB" sz="1400" dirty="0" smtClean="0">
                <a:latin typeface="Times New Roman" panose="02020603050405020304" pitchFamily="18" charset="0"/>
                <a:cs typeface="Times New Roman" panose="02020603050405020304" pitchFamily="18" charset="0"/>
              </a:rPr>
              <a:t>Explain why we have rules in different situations, explain feelings we may feel when we lose something important to them, demonstrate cooperation and collaboration (team work), identify how we can have positive relationships with special people, strategies for resolving conflict, explain and understand what a dare is, consider others’ point of views</a:t>
            </a:r>
          </a:p>
        </p:txBody>
      </p:sp>
      <p:sp>
        <p:nvSpPr>
          <p:cNvPr id="16" name="TextBox 15">
            <a:extLst>
              <a:ext uri="{FF2B5EF4-FFF2-40B4-BE49-F238E27FC236}">
                <a16:creationId xmlns:a16="http://schemas.microsoft.com/office/drawing/2014/main" id="{3FEE89E8-C4E5-4734-BE41-5BF419B6AAE6}"/>
              </a:ext>
            </a:extLst>
          </p:cNvPr>
          <p:cNvSpPr txBox="1"/>
          <p:nvPr/>
        </p:nvSpPr>
        <p:spPr>
          <a:xfrm>
            <a:off x="289750" y="5307577"/>
            <a:ext cx="3584551" cy="923330"/>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P.E</a:t>
            </a:r>
          </a:p>
          <a:p>
            <a:r>
              <a:rPr lang="en-GB" sz="1200" dirty="0" smtClean="0">
                <a:latin typeface="Times New Roman" panose="02020603050405020304" pitchFamily="18" charset="0"/>
                <a:cs typeface="Times New Roman" panose="02020603050405020304" pitchFamily="18" charset="0"/>
              </a:rPr>
              <a:t>Real P.E – Personal skills (footwork and one leg balancing)</a:t>
            </a:r>
          </a:p>
          <a:p>
            <a:r>
              <a:rPr lang="en-GB" sz="1200" dirty="0" smtClean="0">
                <a:latin typeface="Times New Roman" panose="02020603050405020304" pitchFamily="18" charset="0"/>
                <a:cs typeface="Times New Roman" panose="02020603050405020304" pitchFamily="18" charset="0"/>
              </a:rPr>
              <a:t>Real Gymnastics</a:t>
            </a:r>
            <a:endParaRPr lang="en-GB" sz="1200" dirty="0">
              <a:latin typeface="Times New Roman" panose="02020603050405020304" pitchFamily="18" charset="0"/>
              <a:cs typeface="Times New Roman" panose="02020603050405020304" pitchFamily="18" charset="0"/>
            </a:endParaRPr>
          </a:p>
        </p:txBody>
      </p:sp>
      <p:pic>
        <p:nvPicPr>
          <p:cNvPr id="17" name="Picture 16" descr="C:\Users\ashleigh.whitbread\AppData\Local\Microsoft\Windows\INetCache\Content.MSO\C65FD3A3.tmp"/>
          <p:cNvPicPr/>
          <p:nvPr/>
        </p:nvPicPr>
        <p:blipFill>
          <a:blip r:embed="rId2">
            <a:extLst>
              <a:ext uri="{28A0092B-C50C-407E-A947-70E740481C1C}">
                <a14:useLocalDpi xmlns:a14="http://schemas.microsoft.com/office/drawing/2010/main" val="0"/>
              </a:ext>
            </a:extLst>
          </a:blip>
          <a:srcRect/>
          <a:stretch>
            <a:fillRect/>
          </a:stretch>
        </p:blipFill>
        <p:spPr bwMode="auto">
          <a:xfrm>
            <a:off x="4956327" y="3157904"/>
            <a:ext cx="2507365" cy="1445358"/>
          </a:xfrm>
          <a:prstGeom prst="rect">
            <a:avLst/>
          </a:prstGeom>
          <a:noFill/>
          <a:ln>
            <a:noFill/>
          </a:ln>
        </p:spPr>
      </p:pic>
    </p:spTree>
    <p:extLst>
      <p:ext uri="{BB962C8B-B14F-4D97-AF65-F5344CB8AC3E}">
        <p14:creationId xmlns:p14="http://schemas.microsoft.com/office/powerpoint/2010/main" val="1691865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370</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 BLANCA</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White</dc:creator>
  <cp:lastModifiedBy>Janet James</cp:lastModifiedBy>
  <cp:revision>61</cp:revision>
  <dcterms:created xsi:type="dcterms:W3CDTF">2015-03-12T21:51:38Z</dcterms:created>
  <dcterms:modified xsi:type="dcterms:W3CDTF">2023-09-19T13:42:01Z</dcterms:modified>
</cp:coreProperties>
</file>